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9A84CC1-8CC3-406C-8862-FB47F39C2EFB}"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72D32C-C0BE-4CB8-B5FD-BC570599B631}" type="slidenum">
              <a:rPr kumimoji="1" lang="ja-JP" altLang="en-US" smtClean="0"/>
              <a:t>‹#›</a:t>
            </a:fld>
            <a:endParaRPr kumimoji="1" lang="ja-JP" altLang="en-US"/>
          </a:p>
        </p:txBody>
      </p:sp>
    </p:spTree>
    <p:extLst>
      <p:ext uri="{BB962C8B-B14F-4D97-AF65-F5344CB8AC3E}">
        <p14:creationId xmlns:p14="http://schemas.microsoft.com/office/powerpoint/2010/main" val="1146245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9A84CC1-8CC3-406C-8862-FB47F39C2EFB}"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72D32C-C0BE-4CB8-B5FD-BC570599B631}" type="slidenum">
              <a:rPr kumimoji="1" lang="ja-JP" altLang="en-US" smtClean="0"/>
              <a:t>‹#›</a:t>
            </a:fld>
            <a:endParaRPr kumimoji="1" lang="ja-JP" altLang="en-US"/>
          </a:p>
        </p:txBody>
      </p:sp>
    </p:spTree>
    <p:extLst>
      <p:ext uri="{BB962C8B-B14F-4D97-AF65-F5344CB8AC3E}">
        <p14:creationId xmlns:p14="http://schemas.microsoft.com/office/powerpoint/2010/main" val="2681653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9A84CC1-8CC3-406C-8862-FB47F39C2EFB}"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72D32C-C0BE-4CB8-B5FD-BC570599B631}" type="slidenum">
              <a:rPr kumimoji="1" lang="ja-JP" altLang="en-US" smtClean="0"/>
              <a:t>‹#›</a:t>
            </a:fld>
            <a:endParaRPr kumimoji="1" lang="ja-JP" altLang="en-US"/>
          </a:p>
        </p:txBody>
      </p:sp>
    </p:spTree>
    <p:extLst>
      <p:ext uri="{BB962C8B-B14F-4D97-AF65-F5344CB8AC3E}">
        <p14:creationId xmlns:p14="http://schemas.microsoft.com/office/powerpoint/2010/main" val="977351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9A84CC1-8CC3-406C-8862-FB47F39C2EFB}"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72D32C-C0BE-4CB8-B5FD-BC570599B631}" type="slidenum">
              <a:rPr kumimoji="1" lang="ja-JP" altLang="en-US" smtClean="0"/>
              <a:t>‹#›</a:t>
            </a:fld>
            <a:endParaRPr kumimoji="1" lang="ja-JP" altLang="en-US"/>
          </a:p>
        </p:txBody>
      </p:sp>
    </p:spTree>
    <p:extLst>
      <p:ext uri="{BB962C8B-B14F-4D97-AF65-F5344CB8AC3E}">
        <p14:creationId xmlns:p14="http://schemas.microsoft.com/office/powerpoint/2010/main" val="3990074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9A84CC1-8CC3-406C-8862-FB47F39C2EFB}"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72D32C-C0BE-4CB8-B5FD-BC570599B631}" type="slidenum">
              <a:rPr kumimoji="1" lang="ja-JP" altLang="en-US" smtClean="0"/>
              <a:t>‹#›</a:t>
            </a:fld>
            <a:endParaRPr kumimoji="1" lang="ja-JP" altLang="en-US"/>
          </a:p>
        </p:txBody>
      </p:sp>
    </p:spTree>
    <p:extLst>
      <p:ext uri="{BB962C8B-B14F-4D97-AF65-F5344CB8AC3E}">
        <p14:creationId xmlns:p14="http://schemas.microsoft.com/office/powerpoint/2010/main" val="340800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9A84CC1-8CC3-406C-8862-FB47F39C2EFB}"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72D32C-C0BE-4CB8-B5FD-BC570599B631}" type="slidenum">
              <a:rPr kumimoji="1" lang="ja-JP" altLang="en-US" smtClean="0"/>
              <a:t>‹#›</a:t>
            </a:fld>
            <a:endParaRPr kumimoji="1" lang="ja-JP" altLang="en-US"/>
          </a:p>
        </p:txBody>
      </p:sp>
    </p:spTree>
    <p:extLst>
      <p:ext uri="{BB962C8B-B14F-4D97-AF65-F5344CB8AC3E}">
        <p14:creationId xmlns:p14="http://schemas.microsoft.com/office/powerpoint/2010/main" val="3344030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9A84CC1-8CC3-406C-8862-FB47F39C2EFB}" type="datetimeFigureOut">
              <a:rPr kumimoji="1" lang="ja-JP" altLang="en-US" smtClean="0"/>
              <a:t>2019/12/20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F72D32C-C0BE-4CB8-B5FD-BC570599B631}" type="slidenum">
              <a:rPr kumimoji="1" lang="ja-JP" altLang="en-US" smtClean="0"/>
              <a:t>‹#›</a:t>
            </a:fld>
            <a:endParaRPr kumimoji="1" lang="ja-JP" altLang="en-US"/>
          </a:p>
        </p:txBody>
      </p:sp>
    </p:spTree>
    <p:extLst>
      <p:ext uri="{BB962C8B-B14F-4D97-AF65-F5344CB8AC3E}">
        <p14:creationId xmlns:p14="http://schemas.microsoft.com/office/powerpoint/2010/main" val="366256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9A84CC1-8CC3-406C-8862-FB47F39C2EFB}" type="datetimeFigureOut">
              <a:rPr kumimoji="1" lang="ja-JP" altLang="en-US" smtClean="0"/>
              <a:t>2019/12/20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F72D32C-C0BE-4CB8-B5FD-BC570599B631}" type="slidenum">
              <a:rPr kumimoji="1" lang="ja-JP" altLang="en-US" smtClean="0"/>
              <a:t>‹#›</a:t>
            </a:fld>
            <a:endParaRPr kumimoji="1" lang="ja-JP" altLang="en-US"/>
          </a:p>
        </p:txBody>
      </p:sp>
    </p:spTree>
    <p:extLst>
      <p:ext uri="{BB962C8B-B14F-4D97-AF65-F5344CB8AC3E}">
        <p14:creationId xmlns:p14="http://schemas.microsoft.com/office/powerpoint/2010/main" val="1230096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9A84CC1-8CC3-406C-8862-FB47F39C2EFB}" type="datetimeFigureOut">
              <a:rPr kumimoji="1" lang="ja-JP" altLang="en-US" smtClean="0"/>
              <a:t>2019/12/20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F72D32C-C0BE-4CB8-B5FD-BC570599B631}" type="slidenum">
              <a:rPr kumimoji="1" lang="ja-JP" altLang="en-US" smtClean="0"/>
              <a:t>‹#›</a:t>
            </a:fld>
            <a:endParaRPr kumimoji="1" lang="ja-JP" altLang="en-US"/>
          </a:p>
        </p:txBody>
      </p:sp>
    </p:spTree>
    <p:extLst>
      <p:ext uri="{BB962C8B-B14F-4D97-AF65-F5344CB8AC3E}">
        <p14:creationId xmlns:p14="http://schemas.microsoft.com/office/powerpoint/2010/main" val="78747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9A84CC1-8CC3-406C-8862-FB47F39C2EFB}"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72D32C-C0BE-4CB8-B5FD-BC570599B631}" type="slidenum">
              <a:rPr kumimoji="1" lang="ja-JP" altLang="en-US" smtClean="0"/>
              <a:t>‹#›</a:t>
            </a:fld>
            <a:endParaRPr kumimoji="1" lang="ja-JP" altLang="en-US"/>
          </a:p>
        </p:txBody>
      </p:sp>
    </p:spTree>
    <p:extLst>
      <p:ext uri="{BB962C8B-B14F-4D97-AF65-F5344CB8AC3E}">
        <p14:creationId xmlns:p14="http://schemas.microsoft.com/office/powerpoint/2010/main" val="2291290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9A84CC1-8CC3-406C-8862-FB47F39C2EFB}"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72D32C-C0BE-4CB8-B5FD-BC570599B631}" type="slidenum">
              <a:rPr kumimoji="1" lang="ja-JP" altLang="en-US" smtClean="0"/>
              <a:t>‹#›</a:t>
            </a:fld>
            <a:endParaRPr kumimoji="1" lang="ja-JP" altLang="en-US"/>
          </a:p>
        </p:txBody>
      </p:sp>
    </p:spTree>
    <p:extLst>
      <p:ext uri="{BB962C8B-B14F-4D97-AF65-F5344CB8AC3E}">
        <p14:creationId xmlns:p14="http://schemas.microsoft.com/office/powerpoint/2010/main" val="69036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9A84CC1-8CC3-406C-8862-FB47F39C2EFB}" type="datetimeFigureOut">
              <a:rPr kumimoji="1" lang="ja-JP" altLang="en-US" smtClean="0"/>
              <a:t>2019/12/20</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BF72D32C-C0BE-4CB8-B5FD-BC570599B631}" type="slidenum">
              <a:rPr kumimoji="1" lang="ja-JP" altLang="en-US" smtClean="0"/>
              <a:t>‹#›</a:t>
            </a:fld>
            <a:endParaRPr kumimoji="1" lang="ja-JP" altLang="en-US"/>
          </a:p>
        </p:txBody>
      </p:sp>
    </p:spTree>
    <p:extLst>
      <p:ext uri="{BB962C8B-B14F-4D97-AF65-F5344CB8AC3E}">
        <p14:creationId xmlns:p14="http://schemas.microsoft.com/office/powerpoint/2010/main" val="2732654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47164"/>
            <a:ext cx="6165304" cy="253916"/>
          </a:xfrm>
          <a:prstGeom prst="rect">
            <a:avLst/>
          </a:prstGeom>
          <a:noFill/>
        </p:spPr>
        <p:txBody>
          <a:bodyPr wrap="square" rtlCol="0">
            <a:spAutoFit/>
          </a:bodyPr>
          <a:lstStyle/>
          <a:p>
            <a:r>
              <a:rPr lang="en-US" altLang="ja-JP" sz="1050" b="1" dirty="0">
                <a:solidFill>
                  <a:srgbClr val="FF00FF"/>
                </a:solidFill>
                <a:latin typeface="ＭＳ ゴシック" panose="020B0609070205080204" pitchFamily="49" charset="-128"/>
                <a:ea typeface="ＭＳ ゴシック" panose="020B0609070205080204" pitchFamily="49" charset="-128"/>
              </a:rPr>
              <a:t>Local Event</a:t>
            </a:r>
            <a:r>
              <a:rPr kumimoji="1" lang="ja-JP" altLang="en-US" sz="1050" b="1" dirty="0">
                <a:solidFill>
                  <a:srgbClr val="FF00FF"/>
                </a:solidFill>
                <a:latin typeface="ＭＳ ゴシック" panose="020B0609070205080204" pitchFamily="49" charset="-128"/>
                <a:ea typeface="ＭＳ ゴシック" panose="020B0609070205080204" pitchFamily="49" charset="-128"/>
              </a:rPr>
              <a:t>用</a:t>
            </a:r>
          </a:p>
        </p:txBody>
      </p:sp>
      <p:sp>
        <p:nvSpPr>
          <p:cNvPr id="5" name="テキスト ボックス 4"/>
          <p:cNvSpPr txBox="1"/>
          <p:nvPr/>
        </p:nvSpPr>
        <p:spPr>
          <a:xfrm>
            <a:off x="72008" y="488504"/>
            <a:ext cx="6669360" cy="253916"/>
          </a:xfrm>
          <a:prstGeom prst="rect">
            <a:avLst/>
          </a:prstGeom>
          <a:noFill/>
          <a:ln>
            <a:solidFill>
              <a:schemeClr val="tx1"/>
            </a:solidFill>
          </a:ln>
        </p:spPr>
        <p:txBody>
          <a:bodyPr wrap="square" rtlCol="0">
            <a:spAutoFit/>
          </a:bodyPr>
          <a:lstStyle/>
          <a:p>
            <a:r>
              <a:rPr lang="ja-JP" altLang="en-US" sz="1050" dirty="0">
                <a:latin typeface="ＭＳ ゴシック" panose="020B0609070205080204" pitchFamily="49" charset="-128"/>
                <a:ea typeface="ＭＳ ゴシック" panose="020B0609070205080204" pitchFamily="49" charset="-128"/>
              </a:rPr>
              <a:t>タイトル：「ジョブローテーション」を開始しました</a:t>
            </a:r>
            <a:endParaRPr kumimoji="1" lang="ja-JP" altLang="en-US" sz="105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72008" y="1064568"/>
            <a:ext cx="6669360" cy="1869743"/>
          </a:xfrm>
          <a:prstGeom prst="rect">
            <a:avLst/>
          </a:prstGeom>
          <a:noFill/>
          <a:ln>
            <a:solidFill>
              <a:schemeClr val="tx1"/>
            </a:solidFill>
          </a:ln>
        </p:spPr>
        <p:txBody>
          <a:bodyPr wrap="square" rtlCol="0">
            <a:spAutoFit/>
          </a:bodyPr>
          <a:lstStyle/>
          <a:p>
            <a:r>
              <a:rPr lang="ja-JP" altLang="en-US" sz="1050" dirty="0">
                <a:latin typeface="ＭＳ ゴシック" panose="020B0609070205080204" pitchFamily="49" charset="-128"/>
                <a:ea typeface="ＭＳ ゴシック" panose="020B0609070205080204" pitchFamily="49" charset="-128"/>
              </a:rPr>
              <a:t>コメント：</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当社では、この</a:t>
            </a:r>
            <a:r>
              <a:rPr lang="en-US" altLang="ja-JP" sz="1050" dirty="0">
                <a:latin typeface="ＭＳ ゴシック" panose="020B0609070205080204" pitchFamily="49" charset="-128"/>
                <a:ea typeface="ＭＳ ゴシック" panose="020B0609070205080204" pitchFamily="49" charset="-128"/>
              </a:rPr>
              <a:t>12</a:t>
            </a:r>
            <a:r>
              <a:rPr lang="ja-JP" altLang="en-US" sz="1050" dirty="0">
                <a:latin typeface="ＭＳ ゴシック" panose="020B0609070205080204" pitchFamily="49" charset="-128"/>
                <a:ea typeface="ＭＳ ゴシック" panose="020B0609070205080204" pitchFamily="49" charset="-128"/>
              </a:rPr>
              <a:t>月から</a:t>
            </a:r>
            <a:r>
              <a:rPr lang="ja-JP" altLang="en-US" sz="1050" dirty="0">
                <a:latin typeface="+mn-ea"/>
              </a:rPr>
              <a:t>ＮＥＵＲＯＮ−ＷＩ（Ｗｏｒｋｗａｙ　Ｉｎｎｏｖａｔｉｏｎ）の一環として、社員の更なるスキルアップと対応力向上、</a:t>
            </a:r>
            <a:r>
              <a:rPr lang="ja-JP" altLang="en-US" sz="1050" dirty="0">
                <a:highlight>
                  <a:srgbClr val="FFFF00"/>
                </a:highlight>
                <a:latin typeface="+mn-ea"/>
              </a:rPr>
              <a:t>さらには休暇取得の促進</a:t>
            </a:r>
            <a:r>
              <a:rPr lang="ja-JP" altLang="en-US" sz="1050" dirty="0">
                <a:latin typeface="+mn-ea"/>
              </a:rPr>
              <a:t>を目的に「ジョブローテーション」を開始しました。</a:t>
            </a:r>
            <a:endParaRPr lang="en-US" altLang="ja-JP" sz="1050" dirty="0">
              <a:latin typeface="+mn-ea"/>
            </a:endParaRPr>
          </a:p>
          <a:p>
            <a:r>
              <a:rPr lang="ja-JP" altLang="en-US" sz="1050" dirty="0">
                <a:highlight>
                  <a:srgbClr val="FFFF00"/>
                </a:highlight>
                <a:latin typeface="+mn-ea"/>
              </a:rPr>
              <a:t>「ＮＥＵＲＯＮジョブローテーション」はいわゆる業務や部署を完全移動するのではなく、従前の役割を担いながら新たな業務に取り組んで行き、その経過の中で適材適所をも模索発見するというものです。</a:t>
            </a:r>
            <a:endParaRPr lang="en-US" altLang="ja-JP" sz="1050" dirty="0">
              <a:highlight>
                <a:srgbClr val="FFFF00"/>
              </a:highlight>
              <a:latin typeface="+mn-ea"/>
            </a:endParaRPr>
          </a:p>
          <a:p>
            <a:r>
              <a:rPr lang="ja-JP" altLang="en-US" sz="1050" dirty="0">
                <a:latin typeface="+mn-ea"/>
              </a:rPr>
              <a:t>現在の担当と別の業務を一部行うことで部署間の連携が取りやすくなるとともに、スピードが求められる事態などが発生した時に複数メンバーで即応できるような体制作りを目指しております。</a:t>
            </a:r>
            <a:endParaRPr lang="en-US" altLang="ja-JP" sz="1050" dirty="0">
              <a:latin typeface="+mn-ea"/>
            </a:endParaRPr>
          </a:p>
          <a:p>
            <a:r>
              <a:rPr lang="ja-JP" altLang="en-US" sz="1050" dirty="0">
                <a:latin typeface="ＭＳ ゴシック" panose="020B0609070205080204" pitchFamily="49" charset="-128"/>
                <a:ea typeface="ＭＳ ゴシック" panose="020B0609070205080204" pitchFamily="49" charset="-128"/>
              </a:rPr>
              <a:t>私の所属する水道事業部も新たなメンバーが増える形となりますので、よりお客様に満足頂けるようなサービスを提供できるよう邁進いたします。</a:t>
            </a:r>
            <a:endParaRPr lang="en-US" altLang="ja-JP" sz="1050" dirty="0">
              <a:latin typeface="ＭＳ ゴシック" panose="020B0609070205080204" pitchFamily="49" charset="-128"/>
              <a:ea typeface="ＭＳ ゴシック" panose="020B0609070205080204" pitchFamily="49" charset="-128"/>
            </a:endParaRPr>
          </a:p>
          <a:p>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（水道事業部　鈴木</a:t>
            </a:r>
            <a:r>
              <a:rPr lang="ja-JP" altLang="en-US" sz="1050" dirty="0">
                <a:highlight>
                  <a:srgbClr val="FFFF00"/>
                </a:highlight>
                <a:latin typeface="ＭＳ ゴシック" panose="020B0609070205080204" pitchFamily="49" charset="-128"/>
                <a:ea typeface="ＭＳ ゴシック" panose="020B0609070205080204" pitchFamily="49" charset="-128"/>
              </a:rPr>
              <a:t>健仁</a:t>
            </a:r>
            <a:r>
              <a:rPr lang="ja-JP" altLang="en-US" sz="1050" dirty="0">
                <a:latin typeface="ＭＳ ゴシック" panose="020B0609070205080204" pitchFamily="49" charset="-128"/>
                <a:ea typeface="ＭＳ ゴシック" panose="020B0609070205080204" pitchFamily="49" charset="-128"/>
              </a:rPr>
              <a:t>　記）</a:t>
            </a:r>
            <a:endParaRPr kumimoji="1" lang="ja-JP" altLang="en-US" sz="1050" dirty="0">
              <a:latin typeface="ＭＳ ゴシック" panose="020B0609070205080204" pitchFamily="49" charset="-128"/>
              <a:ea typeface="ＭＳ ゴシック" panose="020B0609070205080204" pitchFamily="49" charset="-128"/>
            </a:endParaRPr>
          </a:p>
        </p:txBody>
      </p:sp>
      <p:sp>
        <p:nvSpPr>
          <p:cNvPr id="14" name="正方形/長方形 13"/>
          <p:cNvSpPr/>
          <p:nvPr/>
        </p:nvSpPr>
        <p:spPr>
          <a:xfrm>
            <a:off x="72008" y="5169026"/>
            <a:ext cx="6669360" cy="46085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2780928" y="3719558"/>
            <a:ext cx="3960440" cy="577081"/>
          </a:xfrm>
          <a:prstGeom prst="rect">
            <a:avLst/>
          </a:prstGeom>
          <a:noFill/>
          <a:ln>
            <a:solidFill>
              <a:schemeClr val="tx1"/>
            </a:solidFill>
          </a:ln>
        </p:spPr>
        <p:txBody>
          <a:bodyPr wrap="square" rtlCol="0">
            <a:spAutoFit/>
          </a:bodyPr>
          <a:lstStyle/>
          <a:p>
            <a:r>
              <a:rPr lang="ja-JP" altLang="en-US" sz="1050" dirty="0">
                <a:latin typeface="ＭＳ ゴシック" panose="020B0609070205080204" pitchFamily="49" charset="-128"/>
                <a:ea typeface="ＭＳ ゴシック" panose="020B0609070205080204" pitchFamily="49" charset="-128"/>
              </a:rPr>
              <a:t>リンク</a:t>
            </a:r>
            <a:r>
              <a:rPr lang="en-US" altLang="ja-JP" sz="1050" dirty="0">
                <a:latin typeface="ＭＳ ゴシック" panose="020B0609070205080204" pitchFamily="49" charset="-128"/>
                <a:ea typeface="ＭＳ ゴシック" panose="020B0609070205080204" pitchFamily="49" charset="-128"/>
              </a:rPr>
              <a:t>(2</a:t>
            </a:r>
            <a:r>
              <a:rPr lang="ja-JP" altLang="en-US" sz="1050" dirty="0">
                <a:latin typeface="ＭＳ ゴシック" panose="020B0609070205080204" pitchFamily="49" charset="-128"/>
                <a:ea typeface="ＭＳ ゴシック" panose="020B0609070205080204" pitchFamily="49" charset="-128"/>
              </a:rPr>
              <a:t>か所まで可</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・ＵＲＬ：</a:t>
            </a:r>
            <a:r>
              <a:rPr lang="en-US" altLang="ja-JP" sz="1050" dirty="0">
                <a:latin typeface="ＭＳ ゴシック" panose="020B0609070205080204" pitchFamily="49" charset="-128"/>
                <a:ea typeface="ＭＳ ゴシック" panose="020B0609070205080204" pitchFamily="49" charset="-128"/>
              </a:rPr>
              <a:t>https</a:t>
            </a:r>
          </a:p>
          <a:p>
            <a:r>
              <a:rPr kumimoji="1" lang="ja-JP" altLang="en-US" sz="1050" dirty="0">
                <a:latin typeface="ＭＳ ゴシック" panose="020B0609070205080204" pitchFamily="49" charset="-128"/>
                <a:ea typeface="ＭＳ ゴシック" panose="020B0609070205080204" pitchFamily="49" charset="-128"/>
              </a:rPr>
              <a:t>・タイトル「＊＊＊の</a:t>
            </a:r>
            <a:r>
              <a:rPr kumimoji="1" lang="en-US" altLang="ja-JP" sz="1050" dirty="0">
                <a:latin typeface="ＭＳ ゴシック" panose="020B0609070205080204" pitchFamily="49" charset="-128"/>
                <a:ea typeface="ＭＳ ゴシック" panose="020B0609070205080204" pitchFamily="49" charset="-128"/>
              </a:rPr>
              <a:t>HP</a:t>
            </a:r>
            <a:r>
              <a:rPr lang="ja-JP" altLang="en-US" sz="1050" dirty="0">
                <a:latin typeface="ＭＳ ゴシック" panose="020B0609070205080204" pitchFamily="49" charset="-128"/>
                <a:ea typeface="ＭＳ ゴシック" panose="020B0609070205080204" pitchFamily="49" charset="-128"/>
              </a:rPr>
              <a:t>」など：</a:t>
            </a:r>
            <a:endParaRPr kumimoji="1" lang="ja-JP" altLang="en-US" sz="1050" dirty="0">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2780928" y="4447927"/>
            <a:ext cx="3960440" cy="577081"/>
          </a:xfrm>
          <a:prstGeom prst="rect">
            <a:avLst/>
          </a:prstGeom>
          <a:noFill/>
          <a:ln>
            <a:solidFill>
              <a:schemeClr val="tx1"/>
            </a:solidFill>
          </a:ln>
        </p:spPr>
        <p:txBody>
          <a:bodyPr wrap="square" rtlCol="0">
            <a:spAutoFit/>
          </a:bodyPr>
          <a:lstStyle/>
          <a:p>
            <a:r>
              <a:rPr lang="ja-JP" altLang="en-US" sz="1050" dirty="0">
                <a:latin typeface="ＭＳ ゴシック" panose="020B0609070205080204" pitchFamily="49" charset="-128"/>
                <a:ea typeface="ＭＳ ゴシック" panose="020B0609070205080204" pitchFamily="49" charset="-128"/>
              </a:rPr>
              <a:t>リンク</a:t>
            </a:r>
            <a:r>
              <a:rPr lang="en-US" altLang="ja-JP" sz="1050" dirty="0">
                <a:latin typeface="ＭＳ ゴシック" panose="020B0609070205080204" pitchFamily="49" charset="-128"/>
                <a:ea typeface="ＭＳ ゴシック" panose="020B0609070205080204" pitchFamily="49" charset="-128"/>
              </a:rPr>
              <a:t>(2</a:t>
            </a:r>
            <a:r>
              <a:rPr lang="ja-JP" altLang="en-US" sz="1050" dirty="0">
                <a:latin typeface="ＭＳ ゴシック" panose="020B0609070205080204" pitchFamily="49" charset="-128"/>
                <a:ea typeface="ＭＳ ゴシック" panose="020B0609070205080204" pitchFamily="49" charset="-128"/>
              </a:rPr>
              <a:t>か所まで可</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・ＵＲＬ：</a:t>
            </a:r>
            <a:r>
              <a:rPr lang="en-US" altLang="ja-JP" sz="1050" dirty="0">
                <a:latin typeface="ＭＳ ゴシック" panose="020B0609070205080204" pitchFamily="49" charset="-128"/>
                <a:ea typeface="ＭＳ ゴシック" panose="020B0609070205080204" pitchFamily="49" charset="-128"/>
              </a:rPr>
              <a:t>https</a:t>
            </a:r>
          </a:p>
          <a:p>
            <a:r>
              <a:rPr kumimoji="1" lang="ja-JP" altLang="en-US" sz="1050" dirty="0">
                <a:latin typeface="ＭＳ ゴシック" panose="020B0609070205080204" pitchFamily="49" charset="-128"/>
                <a:ea typeface="ＭＳ ゴシック" panose="020B0609070205080204" pitchFamily="49" charset="-128"/>
              </a:rPr>
              <a:t>・タイトル「＊＊＊の</a:t>
            </a:r>
            <a:r>
              <a:rPr kumimoji="1" lang="en-US" altLang="ja-JP" sz="1050" dirty="0">
                <a:latin typeface="ＭＳ ゴシック" panose="020B0609070205080204" pitchFamily="49" charset="-128"/>
                <a:ea typeface="ＭＳ ゴシック" panose="020B0609070205080204" pitchFamily="49" charset="-128"/>
              </a:rPr>
              <a:t>HP</a:t>
            </a:r>
            <a:r>
              <a:rPr lang="ja-JP" altLang="en-US" sz="1050" dirty="0">
                <a:latin typeface="ＭＳ ゴシック" panose="020B0609070205080204" pitchFamily="49" charset="-128"/>
                <a:ea typeface="ＭＳ ゴシック" panose="020B0609070205080204" pitchFamily="49" charset="-128"/>
              </a:rPr>
              <a:t>」など：</a:t>
            </a:r>
            <a:endParaRPr kumimoji="1" lang="ja-JP" altLang="en-US" sz="1050" dirty="0">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188640" y="4193234"/>
            <a:ext cx="2207709" cy="738664"/>
          </a:xfrm>
          <a:prstGeom prst="rect">
            <a:avLst/>
          </a:prstGeom>
          <a:noFill/>
          <a:ln w="38100" cmpd="dbl">
            <a:solidFill>
              <a:srgbClr val="FF0000"/>
            </a:solidFill>
          </a:ln>
        </p:spPr>
        <p:txBody>
          <a:bodyPr wrap="square" rtlCol="0">
            <a:spAutoFit/>
          </a:bodyPr>
          <a:lstStyle/>
          <a:p>
            <a:pPr algn="ctr"/>
            <a:r>
              <a:rPr kumimoji="1" lang="ja-JP" altLang="en-US" sz="1400" b="1" dirty="0">
                <a:solidFill>
                  <a:srgbClr val="FF0000"/>
                </a:solidFill>
              </a:rPr>
              <a:t>画像かリンク</a:t>
            </a:r>
            <a:endParaRPr kumimoji="1" lang="en-US" altLang="ja-JP" sz="1400" b="1" dirty="0">
              <a:solidFill>
                <a:srgbClr val="FF0000"/>
              </a:solidFill>
            </a:endParaRPr>
          </a:p>
          <a:p>
            <a:pPr algn="ctr"/>
            <a:endParaRPr kumimoji="1" lang="en-US" altLang="ja-JP" sz="1400" b="1" dirty="0">
              <a:solidFill>
                <a:srgbClr val="FF0000"/>
              </a:solidFill>
            </a:endParaRPr>
          </a:p>
          <a:p>
            <a:pPr algn="ctr"/>
            <a:r>
              <a:rPr kumimoji="1" lang="ja-JP" altLang="en-US" sz="1400" b="1" dirty="0">
                <a:solidFill>
                  <a:srgbClr val="FF0000"/>
                </a:solidFill>
              </a:rPr>
              <a:t>合計で２枚（または</a:t>
            </a:r>
            <a:r>
              <a:rPr kumimoji="1" lang="en-US" altLang="ja-JP" sz="1400" b="1" dirty="0">
                <a:solidFill>
                  <a:srgbClr val="FF0000"/>
                </a:solidFill>
              </a:rPr>
              <a:t>2</a:t>
            </a:r>
            <a:r>
              <a:rPr kumimoji="1" lang="ja-JP" altLang="en-US" sz="1400" b="1" dirty="0">
                <a:solidFill>
                  <a:srgbClr val="FF0000"/>
                </a:solidFill>
              </a:rPr>
              <a:t>か所）</a:t>
            </a:r>
            <a:endParaRPr kumimoji="1" lang="ja-JP" altLang="en-US" sz="1050" b="1" dirty="0">
              <a:solidFill>
                <a:srgbClr val="FF0000"/>
              </a:solidFill>
            </a:endParaRPr>
          </a:p>
        </p:txBody>
      </p:sp>
      <p:sp>
        <p:nvSpPr>
          <p:cNvPr id="10" name="テキスト ボックス 1">
            <a:extLst>
              <a:ext uri="{FF2B5EF4-FFF2-40B4-BE49-F238E27FC236}">
                <a16:creationId xmlns:a16="http://schemas.microsoft.com/office/drawing/2014/main" id="{8F90817C-E5B4-4178-BB88-0AEEC3FF888A}"/>
              </a:ext>
            </a:extLst>
          </p:cNvPr>
          <p:cNvSpPr txBox="1"/>
          <p:nvPr/>
        </p:nvSpPr>
        <p:spPr>
          <a:xfrm>
            <a:off x="1044487" y="5440959"/>
            <a:ext cx="4726567" cy="3970318"/>
          </a:xfrm>
          <a:prstGeom prst="rect">
            <a:avLst/>
          </a:prstGeom>
          <a:noFill/>
          <a:ln>
            <a:solidFill>
              <a:schemeClr val="accent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dirty="0"/>
              <a:t>ここに写真貼りつけは不要です。</a:t>
            </a:r>
            <a:endParaRPr kumimoji="1" lang="en-US" altLang="ja-JP" dirty="0"/>
          </a:p>
          <a:p>
            <a:endParaRPr kumimoji="1" lang="en-US" altLang="ja-JP" dirty="0"/>
          </a:p>
          <a:p>
            <a:r>
              <a:rPr lang="ja-JP" altLang="en-US" dirty="0"/>
              <a:t>・写真レイアウト済の</a:t>
            </a:r>
            <a:r>
              <a:rPr lang="en-US" altLang="ja-JP" dirty="0"/>
              <a:t>JPEG</a:t>
            </a:r>
            <a:r>
              <a:rPr lang="ja-JP" altLang="en-US" dirty="0"/>
              <a:t>データを添付してください。</a:t>
            </a:r>
            <a:r>
              <a:rPr lang="en-US" altLang="ja-JP" dirty="0"/>
              <a:t>4</a:t>
            </a:r>
            <a:r>
              <a:rPr lang="ja-JP" altLang="en-US" dirty="0"/>
              <a:t>枚で</a:t>
            </a:r>
            <a:r>
              <a:rPr lang="en-US" altLang="ja-JP" dirty="0"/>
              <a:t>650KB</a:t>
            </a:r>
            <a:r>
              <a:rPr lang="ja-JP" altLang="en-US" dirty="0"/>
              <a:t>程度になります</a:t>
            </a:r>
            <a:endParaRPr lang="en-US" altLang="ja-JP" dirty="0"/>
          </a:p>
          <a:p>
            <a:endParaRPr lang="en-US" altLang="ja-JP" dirty="0"/>
          </a:p>
          <a:p>
            <a:r>
              <a:rPr lang="ja-JP" altLang="en-US" dirty="0"/>
              <a:t>・レイアウトなしで、掲載</a:t>
            </a:r>
            <a:r>
              <a:rPr kumimoji="1" lang="ja-JP" altLang="en-US" dirty="0"/>
              <a:t>写真データ</a:t>
            </a:r>
            <a:r>
              <a:rPr lang="ja-JP" altLang="en-US" dirty="0"/>
              <a:t>を</a:t>
            </a:r>
            <a:r>
              <a:rPr lang="en-US" altLang="ja-JP" dirty="0"/>
              <a:t>JPEG</a:t>
            </a:r>
            <a:r>
              <a:rPr lang="ja-JP" altLang="en-US" dirty="0" err="1"/>
              <a:t>で添</a:t>
            </a:r>
            <a:r>
              <a:rPr lang="ja-JP" altLang="en-US" dirty="0"/>
              <a:t>付していただいても結構です。その際は総務でレイアウトします。写真データ</a:t>
            </a:r>
            <a:r>
              <a:rPr kumimoji="1" lang="ja-JP" altLang="en-US" dirty="0"/>
              <a:t>容量は</a:t>
            </a:r>
            <a:r>
              <a:rPr kumimoji="1" lang="en-US" altLang="ja-JP" dirty="0"/>
              <a:t>150</a:t>
            </a:r>
            <a:r>
              <a:rPr lang="en-US" altLang="ja-JP" dirty="0"/>
              <a:t>k</a:t>
            </a:r>
            <a:r>
              <a:rPr kumimoji="1" lang="en-US" altLang="ja-JP" dirty="0"/>
              <a:t>B/</a:t>
            </a:r>
            <a:r>
              <a:rPr kumimoji="1" lang="ja-JP" altLang="en-US" dirty="0"/>
              <a:t>枚以下</a:t>
            </a:r>
            <a:r>
              <a:rPr lang="ja-JP" altLang="en-US" dirty="0"/>
              <a:t>でおねがいします。</a:t>
            </a:r>
            <a:endParaRPr lang="en-US" altLang="ja-JP" dirty="0"/>
          </a:p>
          <a:p>
            <a:endParaRPr kumimoji="1" lang="en-US" altLang="ja-JP" dirty="0"/>
          </a:p>
          <a:p>
            <a:endParaRPr lang="en-US" altLang="ja-JP" dirty="0"/>
          </a:p>
          <a:p>
            <a:r>
              <a:rPr lang="ja-JP" altLang="en-US" dirty="0"/>
              <a:t>・画像または、外部リンクで合計２つ掲載できます。</a:t>
            </a:r>
            <a:endParaRPr lang="en-US" altLang="ja-JP" dirty="0"/>
          </a:p>
          <a:p>
            <a:endParaRPr kumimoji="1" lang="ja-JP" altLang="en-US" dirty="0"/>
          </a:p>
        </p:txBody>
      </p:sp>
    </p:spTree>
    <p:extLst>
      <p:ext uri="{BB962C8B-B14F-4D97-AF65-F5344CB8AC3E}">
        <p14:creationId xmlns:p14="http://schemas.microsoft.com/office/powerpoint/2010/main" val="32802929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162</Words>
  <Application>Microsoft Office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ゴシック</vt:lpstr>
      <vt:lpstr>Arial</vt:lpstr>
      <vt:lpstr>Calibri</vt:lpstr>
      <vt:lpstr>Office ​​テーマ</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橋本</dc:creator>
  <cp:lastModifiedBy>neuron27nishi</cp:lastModifiedBy>
  <cp:revision>33</cp:revision>
  <dcterms:created xsi:type="dcterms:W3CDTF">2018-06-02T00:21:49Z</dcterms:created>
  <dcterms:modified xsi:type="dcterms:W3CDTF">2019-12-20T09:14:41Z</dcterms:modified>
</cp:coreProperties>
</file>